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7" r:id="rId4"/>
    <p:sldId id="258" r:id="rId5"/>
    <p:sldId id="259" r:id="rId6"/>
    <p:sldId id="260" r:id="rId7"/>
    <p:sldId id="261" r:id="rId8"/>
    <p:sldId id="262" r:id="rId9"/>
    <p:sldId id="264" r:id="rId10"/>
    <p:sldId id="265" r:id="rId11"/>
    <p:sldId id="267" r:id="rId12"/>
    <p:sldId id="268" r:id="rId13"/>
    <p:sldId id="269" r:id="rId14"/>
    <p:sldId id="270" r:id="rId15"/>
    <p:sldId id="271" r:id="rId16"/>
    <p:sldId id="272" r:id="rId17"/>
    <p:sldId id="273" r:id="rId18"/>
    <p:sldId id="275" r:id="rId19"/>
    <p:sldId id="278" r:id="rId20"/>
    <p:sldId id="279"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962" autoAdjust="0"/>
    <p:restoredTop sz="94624"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17.03.2015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1857364"/>
            <a:ext cx="7772400" cy="1470025"/>
          </a:xfrm>
        </p:spPr>
        <p:txBody>
          <a:bodyPr>
            <a:normAutofit fontScale="90000"/>
          </a:bodyPr>
          <a:lstStyle/>
          <a:p>
            <a:r>
              <a:rPr lang="tr-TR" sz="4800" dirty="0" smtClean="0"/>
              <a:t> </a:t>
            </a: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000" dirty="0" smtClean="0"/>
              <a:t>DESCRIPTION </a:t>
            </a:r>
            <a:r>
              <a:rPr lang="tr-TR" sz="4000" dirty="0" smtClean="0"/>
              <a:t>OF OUR HOMETOWN</a:t>
            </a:r>
            <a:r>
              <a:rPr lang="tr-TR" sz="4800" dirty="0" smtClean="0"/>
              <a:t/>
            </a:r>
            <a:br>
              <a:rPr lang="tr-TR" sz="4800" dirty="0" smtClean="0"/>
            </a:br>
            <a:r>
              <a:rPr lang="tr-TR" dirty="0" smtClean="0"/>
              <a:t/>
            </a:r>
            <a:br>
              <a:rPr lang="tr-TR" dirty="0" smtClean="0"/>
            </a:br>
            <a:r>
              <a:rPr lang="tr-TR" sz="4900" dirty="0" smtClean="0"/>
              <a:t> </a:t>
            </a:r>
            <a:r>
              <a:rPr lang="tr-TR" sz="5600" b="1" dirty="0" smtClean="0">
                <a:solidFill>
                  <a:srgbClr val="C00000"/>
                </a:solidFill>
                <a:latin typeface="Times New Roman" panose="02020603050405020304" pitchFamily="18" charset="0"/>
                <a:cs typeface="Times New Roman" panose="02020603050405020304" pitchFamily="18" charset="0"/>
              </a:rPr>
              <a:t>“</a:t>
            </a:r>
            <a:r>
              <a:rPr lang="lv-LV" sz="5600" b="1" dirty="0" smtClean="0">
                <a:solidFill>
                  <a:srgbClr val="C00000"/>
                </a:solidFill>
                <a:latin typeface="Times New Roman" panose="02020603050405020304" pitchFamily="18" charset="0"/>
                <a:cs typeface="Times New Roman" panose="02020603050405020304" pitchFamily="18" charset="0"/>
              </a:rPr>
              <a:t>Let`s Break The Ice </a:t>
            </a:r>
            <a:r>
              <a:rPr lang="tr-TR" sz="5600" b="1" dirty="0" smtClean="0">
                <a:solidFill>
                  <a:srgbClr val="C00000"/>
                </a:solidFill>
                <a:latin typeface="Times New Roman" panose="02020603050405020304" pitchFamily="18" charset="0"/>
                <a:cs typeface="Times New Roman" panose="02020603050405020304" pitchFamily="18" charset="0"/>
              </a:rPr>
              <a:t>W</a:t>
            </a:r>
            <a:r>
              <a:rPr lang="lv-LV" sz="5600" b="1" dirty="0" smtClean="0">
                <a:solidFill>
                  <a:srgbClr val="C00000"/>
                </a:solidFill>
                <a:latin typeface="Times New Roman" panose="02020603050405020304" pitchFamily="18" charset="0"/>
                <a:cs typeface="Times New Roman" panose="02020603050405020304" pitchFamily="18" charset="0"/>
              </a:rPr>
              <a:t>ith School</a:t>
            </a:r>
            <a:r>
              <a:rPr lang="tr-TR" sz="5600" b="1" dirty="0" smtClean="0">
                <a:solidFill>
                  <a:srgbClr val="C00000"/>
                </a:solidFill>
                <a:latin typeface="Times New Roman" panose="02020603050405020304" pitchFamily="18" charset="0"/>
                <a:cs typeface="Times New Roman" panose="02020603050405020304" pitchFamily="18" charset="0"/>
              </a:rPr>
              <a:t>”</a:t>
            </a:r>
            <a:r>
              <a:rPr lang="tr-TR" sz="4800" dirty="0" smtClean="0">
                <a:solidFill>
                  <a:srgbClr val="C00000"/>
                </a:solidFill>
                <a:latin typeface="Times New Roman" panose="02020603050405020304" pitchFamily="18" charset="0"/>
                <a:cs typeface="Times New Roman" panose="02020603050405020304" pitchFamily="18" charset="0"/>
              </a:rPr>
              <a:t/>
            </a:r>
            <a:br>
              <a:rPr lang="tr-TR" sz="4800" dirty="0" smtClean="0">
                <a:solidFill>
                  <a:srgbClr val="C00000"/>
                </a:solidFill>
                <a:latin typeface="Times New Roman" panose="02020603050405020304" pitchFamily="18" charset="0"/>
                <a:cs typeface="Times New Roman" panose="02020603050405020304" pitchFamily="18" charset="0"/>
              </a:rPr>
            </a:br>
            <a:r>
              <a:rPr lang="tr-TR" sz="4800" dirty="0" smtClean="0">
                <a:latin typeface="Times New Roman" panose="02020603050405020304" pitchFamily="18" charset="0"/>
                <a:cs typeface="Times New Roman" panose="02020603050405020304" pitchFamily="18" charset="0"/>
              </a:rPr>
              <a:t/>
            </a:r>
            <a:br>
              <a:rPr lang="tr-TR" sz="4800" dirty="0" smtClean="0">
                <a:latin typeface="Times New Roman" panose="02020603050405020304" pitchFamily="18" charset="0"/>
                <a:cs typeface="Times New Roman" panose="02020603050405020304" pitchFamily="18" charset="0"/>
              </a:rPr>
            </a:br>
            <a:r>
              <a:rPr lang="tr-TR" sz="3300" dirty="0" smtClean="0">
                <a:latin typeface="Times New Roman" panose="02020603050405020304" pitchFamily="18" charset="0"/>
                <a:cs typeface="Times New Roman" panose="02020603050405020304" pitchFamily="18" charset="0"/>
              </a:rPr>
              <a:t>HADIM COK PROGRAMLI ANADOLU LISESI </a:t>
            </a:r>
            <a:br>
              <a:rPr lang="tr-TR" sz="3300" dirty="0" smtClean="0">
                <a:latin typeface="Times New Roman" panose="02020603050405020304" pitchFamily="18" charset="0"/>
                <a:cs typeface="Times New Roman" panose="02020603050405020304" pitchFamily="18" charset="0"/>
              </a:rPr>
            </a:br>
            <a:r>
              <a:rPr lang="tr-TR" sz="3300" dirty="0" smtClean="0">
                <a:latin typeface="Times New Roman" panose="02020603050405020304" pitchFamily="18" charset="0"/>
                <a:cs typeface="Times New Roman" panose="02020603050405020304" pitchFamily="18" charset="0"/>
              </a:rPr>
              <a:t>HADIM,KONYA 2015</a:t>
            </a:r>
            <a:endParaRPr lang="tr-TR" sz="33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7546343" y="6333396"/>
            <a:ext cx="1597657" cy="524604"/>
          </a:xfrm>
          <a:prstGeom prst="rect">
            <a:avLst/>
          </a:prstGeom>
          <a:noFill/>
          <a:ln>
            <a:noFill/>
          </a:ln>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 </a:t>
            </a:r>
            <a:r>
              <a:rPr lang="tr-TR" dirty="0" err="1"/>
              <a:t>Xanthos</a:t>
            </a:r>
            <a:r>
              <a:rPr lang="tr-TR" dirty="0"/>
              <a:t>-Letoon (Antalya-Muğla)</a:t>
            </a:r>
            <a:br>
              <a:rPr lang="tr-TR" dirty="0"/>
            </a:br>
            <a:endParaRPr lang="tr-TR" dirty="0"/>
          </a:p>
        </p:txBody>
      </p:sp>
      <p:pic>
        <p:nvPicPr>
          <p:cNvPr id="4" name="3 İçerik Yer Tutucusu" descr="xhantos-letoon.jpg"/>
          <p:cNvPicPr>
            <a:picLocks noGrp="1" noChangeAspect="1"/>
          </p:cNvPicPr>
          <p:nvPr>
            <p:ph idx="1"/>
          </p:nvPr>
        </p:nvPicPr>
        <p:blipFill>
          <a:blip r:embed="rId2" cstate="print"/>
          <a:stretch>
            <a:fillRect/>
          </a:stretch>
        </p:blipFill>
        <p:spPr>
          <a:xfrm>
            <a:off x="1475656" y="1484784"/>
            <a:ext cx="6264696" cy="4104456"/>
          </a:xfr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Troy</a:t>
            </a:r>
            <a:r>
              <a:rPr lang="tr-TR" dirty="0" smtClean="0"/>
              <a:t> ( Çanakkale)</a:t>
            </a:r>
            <a:br>
              <a:rPr lang="tr-TR" dirty="0" smtClean="0"/>
            </a:br>
            <a:endParaRPr lang="tr-TR" dirty="0"/>
          </a:p>
        </p:txBody>
      </p:sp>
      <p:pic>
        <p:nvPicPr>
          <p:cNvPr id="4" name="3 İçerik Yer Tutucusu" descr="truva-ati1(1).jpg"/>
          <p:cNvPicPr>
            <a:picLocks noGrp="1" noChangeAspect="1"/>
          </p:cNvPicPr>
          <p:nvPr>
            <p:ph idx="1"/>
          </p:nvPr>
        </p:nvPicPr>
        <p:blipFill>
          <a:blip r:embed="rId2" cstate="print"/>
          <a:stretch>
            <a:fillRect/>
          </a:stretch>
        </p:blipFill>
        <p:spPr>
          <a:xfrm>
            <a:off x="1187624" y="1268760"/>
            <a:ext cx="6696743" cy="4785395"/>
          </a:xfr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Pamukkale- Hierapolis (Denizli</a:t>
            </a:r>
            <a:r>
              <a:rPr lang="tr-TR" dirty="0" smtClean="0"/>
              <a:t>)</a:t>
            </a:r>
            <a:endParaRPr lang="tr-TR" dirty="0"/>
          </a:p>
        </p:txBody>
      </p:sp>
      <p:pic>
        <p:nvPicPr>
          <p:cNvPr id="4" name="3 İçerik Yer Tutucusu" descr="pamukkale-denizli.jpg"/>
          <p:cNvPicPr>
            <a:picLocks noGrp="1" noChangeAspect="1"/>
          </p:cNvPicPr>
          <p:nvPr>
            <p:ph idx="1"/>
          </p:nvPr>
        </p:nvPicPr>
        <p:blipFill>
          <a:blip r:embed="rId2" cstate="print"/>
          <a:stretch>
            <a:fillRect/>
          </a:stretch>
        </p:blipFill>
        <p:spPr>
          <a:xfrm>
            <a:off x="1180177" y="1600200"/>
            <a:ext cx="6783645" cy="4525963"/>
          </a:xfr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8686800" cy="1714202"/>
          </a:xfrm>
        </p:spPr>
        <p:txBody>
          <a:bodyPr>
            <a:normAutofit fontScale="90000"/>
          </a:bodyPr>
          <a:lstStyle/>
          <a:p>
            <a:r>
              <a:rPr lang="tr-TR" dirty="0" err="1" smtClean="0"/>
              <a:t>Goreme</a:t>
            </a:r>
            <a:r>
              <a:rPr lang="tr-TR" dirty="0" smtClean="0"/>
              <a:t> </a:t>
            </a:r>
            <a:r>
              <a:rPr lang="tr-TR" dirty="0" err="1" smtClean="0"/>
              <a:t>National</a:t>
            </a:r>
            <a:r>
              <a:rPr lang="tr-TR" dirty="0" smtClean="0"/>
              <a:t> Park </a:t>
            </a:r>
            <a:r>
              <a:rPr lang="tr-TR" dirty="0" err="1" smtClean="0"/>
              <a:t>and</a:t>
            </a:r>
            <a:r>
              <a:rPr lang="tr-TR" dirty="0" smtClean="0"/>
              <a:t> </a:t>
            </a:r>
            <a:r>
              <a:rPr lang="tr-TR" dirty="0" err="1" smtClean="0"/>
              <a:t>Cappadocia</a:t>
            </a:r>
            <a:r>
              <a:rPr lang="tr-TR" dirty="0" smtClean="0"/>
              <a:t/>
            </a:r>
            <a:br>
              <a:rPr lang="tr-TR" dirty="0" smtClean="0"/>
            </a:br>
            <a:r>
              <a:rPr lang="tr-TR" dirty="0" smtClean="0"/>
              <a:t>(Nevşehir)</a:t>
            </a:r>
            <a:br>
              <a:rPr lang="tr-TR" dirty="0" smtClean="0"/>
            </a:br>
            <a:endParaRPr lang="tr-TR" dirty="0"/>
          </a:p>
        </p:txBody>
      </p:sp>
      <p:pic>
        <p:nvPicPr>
          <p:cNvPr id="4" name="3 İçerik Yer Tutucusu" descr="kaoadokyaa.jpg"/>
          <p:cNvPicPr>
            <a:picLocks noGrp="1" noChangeAspect="1"/>
          </p:cNvPicPr>
          <p:nvPr>
            <p:ph idx="1"/>
          </p:nvPr>
        </p:nvPicPr>
        <p:blipFill>
          <a:blip r:embed="rId2" cstate="print"/>
          <a:stretch>
            <a:fillRect/>
          </a:stretch>
        </p:blipFill>
        <p:spPr>
          <a:xfrm>
            <a:off x="457200" y="1970373"/>
            <a:ext cx="8229600" cy="3785616"/>
          </a:xfr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003232" cy="994122"/>
          </a:xfrm>
        </p:spPr>
        <p:txBody>
          <a:bodyPr>
            <a:normAutofit/>
          </a:bodyPr>
          <a:lstStyle/>
          <a:p>
            <a:r>
              <a:rPr lang="tr-TR" dirty="0" err="1" smtClean="0"/>
              <a:t>Capital</a:t>
            </a:r>
            <a:r>
              <a:rPr lang="tr-TR" dirty="0" smtClean="0"/>
              <a:t> </a:t>
            </a:r>
            <a:r>
              <a:rPr lang="tr-TR" dirty="0" err="1" smtClean="0"/>
              <a:t>city</a:t>
            </a:r>
            <a:r>
              <a:rPr lang="tr-TR" dirty="0" smtClean="0"/>
              <a:t> of </a:t>
            </a:r>
            <a:r>
              <a:rPr lang="tr-TR" dirty="0" err="1" smtClean="0"/>
              <a:t>tolerance</a:t>
            </a:r>
            <a:r>
              <a:rPr lang="tr-TR" dirty="0" smtClean="0"/>
              <a:t>:Konya</a:t>
            </a:r>
            <a:endParaRPr lang="tr-TR" dirty="0"/>
          </a:p>
        </p:txBody>
      </p:sp>
      <p:pic>
        <p:nvPicPr>
          <p:cNvPr id="6" name="5 İçerik Yer Tutucusu" descr="konyaslayt.jpg"/>
          <p:cNvPicPr>
            <a:picLocks noGrp="1" noChangeAspect="1"/>
          </p:cNvPicPr>
          <p:nvPr>
            <p:ph idx="1"/>
          </p:nvPr>
        </p:nvPicPr>
        <p:blipFill>
          <a:blip r:embed="rId2" cstate="print"/>
          <a:stretch>
            <a:fillRect/>
          </a:stretch>
        </p:blipFill>
        <p:spPr>
          <a:xfrm>
            <a:off x="1187624" y="1124744"/>
            <a:ext cx="6696744" cy="5112568"/>
          </a:xfrm>
        </p:spPr>
      </p:pic>
      <p:pic>
        <p:nvPicPr>
          <p:cNvPr id="4" name="3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normAutofit/>
          </a:bodyPr>
          <a:lstStyle/>
          <a:p>
            <a:pPr algn="ctr">
              <a:buNone/>
            </a:pPr>
            <a:r>
              <a:rPr lang="tr-TR" dirty="0" smtClean="0"/>
              <a:t>  </a:t>
            </a:r>
            <a:r>
              <a:rPr lang="tr-TR" b="1" dirty="0" smtClean="0"/>
              <a:t>KONYA</a:t>
            </a:r>
          </a:p>
          <a:p>
            <a:pPr>
              <a:buNone/>
            </a:pPr>
            <a:r>
              <a:rPr lang="tr-TR" dirty="0" smtClean="0"/>
              <a:t>    </a:t>
            </a:r>
            <a:r>
              <a:rPr lang="en-US" dirty="0" smtClean="0"/>
              <a:t>One of the world’s oldest settled places and located on the Silk Road, Konya is the largest city in Central Anatolia. In the past it was the capital of the Anatolian </a:t>
            </a:r>
            <a:r>
              <a:rPr lang="en-US" dirty="0" err="1" smtClean="0"/>
              <a:t>Selcuk</a:t>
            </a:r>
            <a:r>
              <a:rPr lang="en-US" dirty="0" smtClean="0"/>
              <a:t> Sultanate</a:t>
            </a:r>
            <a:r>
              <a:rPr lang="tr-TR" dirty="0" smtClean="0"/>
              <a:t>.</a:t>
            </a:r>
          </a:p>
          <a:p>
            <a:pPr>
              <a:buNone/>
            </a:pPr>
            <a:endParaRPr lang="tr-TR" dirty="0"/>
          </a:p>
        </p:txBody>
      </p:sp>
      <p:pic>
        <p:nvPicPr>
          <p:cNvPr id="4" name="3 Resim" descr="as.png"/>
          <p:cNvPicPr>
            <a:picLocks noChangeAspect="1"/>
          </p:cNvPicPr>
          <p:nvPr/>
        </p:nvPicPr>
        <p:blipFill>
          <a:blip r:embed="rId2" cstate="print"/>
          <a:stretch>
            <a:fillRect/>
          </a:stretch>
        </p:blipFill>
        <p:spPr>
          <a:xfrm>
            <a:off x="1331640" y="3068960"/>
            <a:ext cx="6096000" cy="3533775"/>
          </a:xfrm>
          <a:prstGeom prst="rect">
            <a:avLst/>
          </a:prstGeo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dirty="0" err="1" smtClean="0"/>
              <a:t>The</a:t>
            </a:r>
            <a:r>
              <a:rPr lang="tr-TR" dirty="0" smtClean="0"/>
              <a:t> </a:t>
            </a:r>
            <a:r>
              <a:rPr lang="tr-TR" dirty="0" err="1" smtClean="0"/>
              <a:t>Tomb</a:t>
            </a:r>
            <a:r>
              <a:rPr lang="tr-TR" dirty="0" smtClean="0"/>
              <a:t> Of Mevlana :</a:t>
            </a:r>
            <a:br>
              <a:rPr lang="tr-TR" dirty="0" smtClean="0"/>
            </a:br>
            <a:endParaRPr lang="tr-TR" dirty="0"/>
          </a:p>
        </p:txBody>
      </p:sp>
      <p:pic>
        <p:nvPicPr>
          <p:cNvPr id="7" name="6 İçerik Yer Tutucusu" descr="konya-12.jpg"/>
          <p:cNvPicPr>
            <a:picLocks noGrp="1" noChangeAspect="1"/>
          </p:cNvPicPr>
          <p:nvPr>
            <p:ph idx="1"/>
          </p:nvPr>
        </p:nvPicPr>
        <p:blipFill>
          <a:blip r:embed="rId2" cstate="print"/>
          <a:stretch>
            <a:fillRect/>
          </a:stretch>
        </p:blipFill>
        <p:spPr>
          <a:xfrm>
            <a:off x="3995936" y="1268760"/>
            <a:ext cx="4392487" cy="4104456"/>
          </a:xfrm>
        </p:spPr>
      </p:pic>
      <p:sp>
        <p:nvSpPr>
          <p:cNvPr id="6" name="5 Metin Yer Tutucusu"/>
          <p:cNvSpPr>
            <a:spLocks noGrp="1"/>
          </p:cNvSpPr>
          <p:nvPr>
            <p:ph type="body" sz="half" idx="2"/>
          </p:nvPr>
        </p:nvSpPr>
        <p:spPr>
          <a:xfrm>
            <a:off x="251520" y="1268760"/>
            <a:ext cx="3213993" cy="4857403"/>
          </a:xfrm>
        </p:spPr>
        <p:txBody>
          <a:bodyPr>
            <a:normAutofit/>
          </a:bodyPr>
          <a:lstStyle/>
          <a:p>
            <a:r>
              <a:rPr lang="en-US" sz="2000" dirty="0" smtClean="0"/>
              <a:t>The famous theologian and Sufi Mystic </a:t>
            </a:r>
            <a:r>
              <a:rPr lang="en-US" sz="2000" dirty="0" err="1" smtClean="0"/>
              <a:t>Mevlana</a:t>
            </a:r>
            <a:r>
              <a:rPr lang="en-US" sz="2000" dirty="0" smtClean="0"/>
              <a:t> </a:t>
            </a:r>
            <a:r>
              <a:rPr lang="en-US" sz="2000" dirty="0" err="1" smtClean="0"/>
              <a:t>Celalettin</a:t>
            </a:r>
            <a:r>
              <a:rPr lang="en-US" sz="2000" dirty="0" smtClean="0"/>
              <a:t> </a:t>
            </a:r>
            <a:r>
              <a:rPr lang="en-US" sz="2000" dirty="0" err="1" smtClean="0"/>
              <a:t>Rumi</a:t>
            </a:r>
            <a:r>
              <a:rPr lang="en-US" sz="2000" dirty="0" smtClean="0"/>
              <a:t> is synonymous with Konya (“Home of the Whirling Dervishes”)</a:t>
            </a:r>
            <a:endParaRPr lang="tr-TR" sz="2000" dirty="0" smtClean="0"/>
          </a:p>
          <a:p>
            <a:r>
              <a:rPr lang="en-US" sz="2000" dirty="0" smtClean="0"/>
              <a:t>Messages of peace, brotherhood, tolerance, and love are enshrined by the famous verse of acceptance “</a:t>
            </a:r>
            <a:r>
              <a:rPr lang="tr-TR" sz="2000" dirty="0" smtClean="0"/>
              <a:t>C</a:t>
            </a:r>
            <a:r>
              <a:rPr lang="en-US" sz="2000" dirty="0" err="1" smtClean="0"/>
              <a:t>ome</a:t>
            </a:r>
            <a:r>
              <a:rPr lang="en-US" sz="2000" dirty="0" smtClean="0"/>
              <a:t>, come, whoever you are!” and more than 8 centuries after his death, visitors still flock here!</a:t>
            </a:r>
            <a:endParaRPr lang="tr-TR" sz="2000" dirty="0"/>
          </a:p>
        </p:txBody>
      </p:sp>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Alaeddin </a:t>
            </a:r>
            <a:r>
              <a:rPr lang="tr-TR" dirty="0" err="1" smtClean="0"/>
              <a:t>Hill</a:t>
            </a:r>
            <a:r>
              <a:rPr lang="tr-TR" dirty="0" smtClean="0"/>
              <a:t> </a:t>
            </a:r>
            <a:r>
              <a:rPr lang="tr-TR" dirty="0" err="1" smtClean="0"/>
              <a:t>and</a:t>
            </a:r>
            <a:r>
              <a:rPr lang="tr-TR" dirty="0" smtClean="0"/>
              <a:t> </a:t>
            </a:r>
            <a:r>
              <a:rPr lang="tr-TR" dirty="0" err="1" smtClean="0"/>
              <a:t>Mosque</a:t>
            </a:r>
            <a:r>
              <a:rPr lang="tr-TR" dirty="0" smtClean="0"/>
              <a:t>:</a:t>
            </a:r>
            <a:br>
              <a:rPr lang="tr-TR" dirty="0" smtClean="0"/>
            </a:br>
            <a:endParaRPr lang="tr-TR" dirty="0"/>
          </a:p>
        </p:txBody>
      </p:sp>
      <p:pic>
        <p:nvPicPr>
          <p:cNvPr id="5" name="4 İçerik Yer Tutucusu" descr="konya-fotograflari-13.jpg"/>
          <p:cNvPicPr>
            <a:picLocks noGrp="1" noChangeAspect="1"/>
          </p:cNvPicPr>
          <p:nvPr>
            <p:ph idx="1"/>
          </p:nvPr>
        </p:nvPicPr>
        <p:blipFill>
          <a:blip r:embed="rId2" cstate="print"/>
          <a:stretch>
            <a:fillRect/>
          </a:stretch>
        </p:blipFill>
        <p:spPr>
          <a:xfrm>
            <a:off x="3419872" y="764704"/>
            <a:ext cx="5317430" cy="4536504"/>
          </a:xfrm>
        </p:spPr>
      </p:pic>
      <p:sp>
        <p:nvSpPr>
          <p:cNvPr id="4" name="3 Metin Yer Tutucusu"/>
          <p:cNvSpPr>
            <a:spLocks noGrp="1"/>
          </p:cNvSpPr>
          <p:nvPr>
            <p:ph type="body" sz="half" idx="2"/>
          </p:nvPr>
        </p:nvSpPr>
        <p:spPr>
          <a:xfrm>
            <a:off x="457200" y="1268760"/>
            <a:ext cx="3008313" cy="4857403"/>
          </a:xfrm>
        </p:spPr>
        <p:txBody>
          <a:bodyPr>
            <a:normAutofit/>
          </a:bodyPr>
          <a:lstStyle/>
          <a:p>
            <a:r>
              <a:rPr lang="tr-TR" sz="2000" dirty="0" smtClean="0"/>
              <a:t>Alaeddin </a:t>
            </a:r>
            <a:r>
              <a:rPr lang="tr-TR" sz="2000" dirty="0" err="1" smtClean="0"/>
              <a:t>Hill</a:t>
            </a:r>
            <a:r>
              <a:rPr lang="tr-TR" sz="2000" dirty="0" smtClean="0"/>
              <a:t> </a:t>
            </a:r>
            <a:r>
              <a:rPr lang="en-US" sz="2000" dirty="0" smtClean="0"/>
              <a:t>is a site that’s referred to as a </a:t>
            </a:r>
            <a:r>
              <a:rPr lang="en-US" sz="2000" dirty="0" err="1" smtClean="0"/>
              <a:t>protohistoric</a:t>
            </a:r>
            <a:r>
              <a:rPr lang="en-US" sz="2000" dirty="0" smtClean="0"/>
              <a:t> settlement site by some archeologists and historians</a:t>
            </a:r>
            <a:r>
              <a:rPr lang="tr-TR" sz="2000" dirty="0" smtClean="0"/>
              <a:t>.</a:t>
            </a:r>
            <a:r>
              <a:rPr lang="tr-TR" sz="2000" dirty="0" err="1" smtClean="0"/>
              <a:t>There</a:t>
            </a:r>
            <a:r>
              <a:rPr lang="tr-TR" sz="2000" dirty="0" smtClean="0"/>
              <a:t> is a </a:t>
            </a:r>
            <a:r>
              <a:rPr lang="tr-TR" sz="2000" dirty="0" err="1" smtClean="0"/>
              <a:t>mosque</a:t>
            </a:r>
            <a:r>
              <a:rPr lang="tr-TR" sz="2000" dirty="0" smtClean="0"/>
              <a:t> on </a:t>
            </a:r>
            <a:r>
              <a:rPr lang="tr-TR" sz="2000" dirty="0" err="1" smtClean="0"/>
              <a:t>the</a:t>
            </a:r>
            <a:r>
              <a:rPr lang="tr-TR" sz="2000" dirty="0" smtClean="0"/>
              <a:t> </a:t>
            </a:r>
            <a:r>
              <a:rPr lang="tr-TR" sz="2000" dirty="0" err="1" smtClean="0"/>
              <a:t>same</a:t>
            </a:r>
            <a:r>
              <a:rPr lang="tr-TR" sz="2000" dirty="0" smtClean="0"/>
              <a:t> </a:t>
            </a:r>
            <a:r>
              <a:rPr lang="tr-TR" sz="2000" dirty="0" err="1" smtClean="0"/>
              <a:t>hiil</a:t>
            </a:r>
            <a:r>
              <a:rPr lang="tr-TR" sz="2000" dirty="0" smtClean="0"/>
              <a:t> </a:t>
            </a:r>
            <a:r>
              <a:rPr lang="tr-TR" sz="2000" dirty="0" err="1" smtClean="0"/>
              <a:t>which</a:t>
            </a:r>
            <a:r>
              <a:rPr lang="tr-TR" sz="2000" dirty="0" smtClean="0"/>
              <a:t> is </a:t>
            </a:r>
            <a:r>
              <a:rPr lang="tr-TR" sz="2000" dirty="0" err="1" smtClean="0"/>
              <a:t>the</a:t>
            </a:r>
            <a:r>
              <a:rPr lang="tr-TR" sz="2000" dirty="0" smtClean="0"/>
              <a:t> </a:t>
            </a:r>
            <a:r>
              <a:rPr lang="tr-TR" sz="2000" dirty="0" err="1" smtClean="0"/>
              <a:t>largest</a:t>
            </a:r>
            <a:r>
              <a:rPr lang="tr-TR" sz="2000" dirty="0" smtClean="0"/>
              <a:t> </a:t>
            </a:r>
            <a:r>
              <a:rPr lang="tr-TR" sz="2000" dirty="0" err="1" smtClean="0"/>
              <a:t>and</a:t>
            </a:r>
            <a:r>
              <a:rPr lang="tr-TR" sz="2000" dirty="0" smtClean="0"/>
              <a:t> </a:t>
            </a:r>
            <a:r>
              <a:rPr lang="tr-TR" sz="2000" dirty="0" err="1" smtClean="0"/>
              <a:t>oldest</a:t>
            </a:r>
            <a:r>
              <a:rPr lang="tr-TR" sz="2000" dirty="0" smtClean="0"/>
              <a:t> </a:t>
            </a:r>
            <a:r>
              <a:rPr lang="tr-TR" sz="2000" dirty="0" err="1" smtClean="0"/>
              <a:t>mosque</a:t>
            </a:r>
            <a:r>
              <a:rPr lang="tr-TR" sz="2000" dirty="0" smtClean="0"/>
              <a:t> </a:t>
            </a:r>
            <a:r>
              <a:rPr lang="en-US" sz="2000" dirty="0" smtClean="0"/>
              <a:t>built by the Anatolian </a:t>
            </a:r>
            <a:r>
              <a:rPr lang="en-US" sz="2000" dirty="0" err="1" smtClean="0"/>
              <a:t>Seljukid</a:t>
            </a:r>
            <a:r>
              <a:rPr lang="en-US" sz="2000" dirty="0" smtClean="0"/>
              <a:t> Sultan </a:t>
            </a:r>
            <a:r>
              <a:rPr lang="en-US" sz="2000" dirty="0" err="1" smtClean="0"/>
              <a:t>Alaeddin</a:t>
            </a:r>
            <a:r>
              <a:rPr lang="en-US" sz="2000" dirty="0" smtClean="0"/>
              <a:t> </a:t>
            </a:r>
            <a:r>
              <a:rPr lang="en-US" sz="2000" dirty="0" err="1" smtClean="0"/>
              <a:t>Kayqubad</a:t>
            </a:r>
            <a:r>
              <a:rPr lang="en-US" sz="2000" dirty="0" smtClean="0"/>
              <a:t> I </a:t>
            </a:r>
            <a:r>
              <a:rPr lang="tr-TR" sz="2000" dirty="0" smtClean="0"/>
              <a:t>in Konya. </a:t>
            </a:r>
            <a:endParaRPr lang="tr-TR" dirty="0"/>
          </a:p>
        </p:txBody>
      </p:sp>
      <p:pic>
        <p:nvPicPr>
          <p:cNvPr id="6" name="5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Aya-</a:t>
            </a:r>
            <a:r>
              <a:rPr lang="tr-TR" dirty="0" err="1" smtClean="0"/>
              <a:t>Elena</a:t>
            </a:r>
            <a:r>
              <a:rPr lang="tr-TR" dirty="0" smtClean="0"/>
              <a:t> </a:t>
            </a:r>
            <a:r>
              <a:rPr lang="tr-TR" dirty="0" err="1" smtClean="0"/>
              <a:t>Church</a:t>
            </a:r>
            <a:r>
              <a:rPr lang="tr-TR" dirty="0" smtClean="0"/>
              <a:t> :</a:t>
            </a:r>
            <a:br>
              <a:rPr lang="tr-TR" dirty="0" smtClean="0"/>
            </a:br>
            <a:endParaRPr lang="tr-TR" dirty="0"/>
          </a:p>
        </p:txBody>
      </p:sp>
      <p:pic>
        <p:nvPicPr>
          <p:cNvPr id="5" name="4 İçerik Yer Tutucusu" descr="tarihi-aya-eleni-kilisesi2.jpg"/>
          <p:cNvPicPr>
            <a:picLocks noGrp="1" noChangeAspect="1"/>
          </p:cNvPicPr>
          <p:nvPr>
            <p:ph idx="1"/>
          </p:nvPr>
        </p:nvPicPr>
        <p:blipFill>
          <a:blip r:embed="rId2" cstate="print"/>
          <a:stretch>
            <a:fillRect/>
          </a:stretch>
        </p:blipFill>
        <p:spPr>
          <a:xfrm>
            <a:off x="3419872" y="548680"/>
            <a:ext cx="5544616" cy="5256583"/>
          </a:xfrm>
        </p:spPr>
      </p:pic>
      <p:sp>
        <p:nvSpPr>
          <p:cNvPr id="4" name="3 Metin Yer Tutucusu"/>
          <p:cNvSpPr>
            <a:spLocks noGrp="1"/>
          </p:cNvSpPr>
          <p:nvPr>
            <p:ph type="body" sz="half" idx="2"/>
          </p:nvPr>
        </p:nvSpPr>
        <p:spPr>
          <a:xfrm>
            <a:off x="457200" y="1196752"/>
            <a:ext cx="3008313" cy="4929411"/>
          </a:xfrm>
        </p:spPr>
        <p:txBody>
          <a:bodyPr>
            <a:normAutofit/>
          </a:bodyPr>
          <a:lstStyle/>
          <a:p>
            <a:r>
              <a:rPr lang="en-US" sz="1800" b="1" dirty="0" smtClean="0"/>
              <a:t> </a:t>
            </a:r>
            <a:r>
              <a:rPr lang="en-US" sz="1800" dirty="0" smtClean="0"/>
              <a:t>The tiny village of </a:t>
            </a:r>
            <a:r>
              <a:rPr lang="en-US" sz="1800" dirty="0" err="1" smtClean="0"/>
              <a:t>Sille</a:t>
            </a:r>
            <a:r>
              <a:rPr lang="en-US" sz="1800" dirty="0" smtClean="0"/>
              <a:t>, 8km northwest of </a:t>
            </a:r>
            <a:r>
              <a:rPr lang="tr-TR" sz="1800" dirty="0" smtClean="0"/>
              <a:t> Konya</a:t>
            </a:r>
            <a:r>
              <a:rPr lang="en-US" sz="1800" dirty="0" smtClean="0"/>
              <a:t> has a long and interesting history. Helena, mother of Byzantine Emperor </a:t>
            </a:r>
            <a:r>
              <a:rPr lang="en-US" sz="1800" dirty="0" err="1" smtClean="0"/>
              <a:t>Constanine</a:t>
            </a:r>
            <a:r>
              <a:rPr lang="en-US" sz="1800" dirty="0" smtClean="0"/>
              <a:t>, stopped in Konya during her journey to Jerusalem for a Hajj pilgrimage in 327 AD, and after seeing the engraved temples here belonging to the first ages of Christianity, she too decided to construct a temple. The  </a:t>
            </a:r>
            <a:r>
              <a:rPr lang="en-US" sz="1800" dirty="0" err="1" smtClean="0"/>
              <a:t>Aya</a:t>
            </a:r>
            <a:r>
              <a:rPr lang="en-US" sz="1800" dirty="0" smtClean="0"/>
              <a:t> </a:t>
            </a:r>
            <a:r>
              <a:rPr lang="tr-TR" sz="1800" dirty="0" smtClean="0"/>
              <a:t>-</a:t>
            </a:r>
            <a:r>
              <a:rPr lang="en-US" sz="1800" dirty="0" smtClean="0"/>
              <a:t>Elena Church, contains a rostrum and some fairly well preserved murals, which are unique works of art. </a:t>
            </a:r>
            <a:endParaRPr lang="tr-TR" sz="1800" dirty="0"/>
          </a:p>
        </p:txBody>
      </p:sp>
      <p:pic>
        <p:nvPicPr>
          <p:cNvPr id="6" name="5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188640"/>
            <a:ext cx="8686800" cy="2520280"/>
          </a:xfrm>
        </p:spPr>
        <p:txBody>
          <a:bodyPr>
            <a:normAutofit fontScale="90000"/>
          </a:bodyPr>
          <a:lstStyle/>
          <a:p>
            <a:r>
              <a:rPr lang="tr-TR" dirty="0" smtClean="0"/>
              <a:t>Konya </a:t>
            </a:r>
            <a:r>
              <a:rPr lang="tr-TR" dirty="0" err="1" smtClean="0"/>
              <a:t>was</a:t>
            </a:r>
            <a:r>
              <a:rPr lang="tr-TR" dirty="0" smtClean="0"/>
              <a:t> </a:t>
            </a:r>
            <a:r>
              <a:rPr lang="tr-TR" dirty="0" err="1" smtClean="0"/>
              <a:t>the</a:t>
            </a:r>
            <a:r>
              <a:rPr lang="tr-TR" dirty="0" smtClean="0"/>
              <a:t> </a:t>
            </a:r>
            <a:r>
              <a:rPr lang="tr-TR" dirty="0" err="1" smtClean="0"/>
              <a:t>capital</a:t>
            </a:r>
            <a:r>
              <a:rPr lang="tr-TR" dirty="0" smtClean="0"/>
              <a:t> </a:t>
            </a:r>
            <a:r>
              <a:rPr lang="tr-TR" dirty="0" err="1" smtClean="0"/>
              <a:t>city</a:t>
            </a:r>
            <a:r>
              <a:rPr lang="tr-TR" dirty="0" smtClean="0"/>
              <a:t> of </a:t>
            </a:r>
            <a:r>
              <a:rPr lang="tr-TR" dirty="0" err="1" smtClean="0"/>
              <a:t>Turks</a:t>
            </a:r>
            <a:r>
              <a:rPr lang="tr-TR" dirty="0" smtClean="0"/>
              <a:t> </a:t>
            </a:r>
            <a:r>
              <a:rPr lang="tr-TR" dirty="0" err="1" smtClean="0"/>
              <a:t>for</a:t>
            </a:r>
            <a:r>
              <a:rPr lang="tr-TR" dirty="0" smtClean="0"/>
              <a:t> 211 </a:t>
            </a:r>
            <a:r>
              <a:rPr lang="tr-TR" dirty="0" err="1" smtClean="0"/>
              <a:t>years</a:t>
            </a:r>
            <a:r>
              <a:rPr lang="tr-TR" dirty="0" smtClean="0"/>
              <a:t>.</a:t>
            </a:r>
            <a:r>
              <a:rPr lang="tr-TR" dirty="0" err="1" smtClean="0"/>
              <a:t>It</a:t>
            </a:r>
            <a:r>
              <a:rPr lang="tr-TR" dirty="0" smtClean="0"/>
              <a:t> </a:t>
            </a:r>
            <a:r>
              <a:rPr lang="tr-TR" dirty="0" err="1" smtClean="0"/>
              <a:t>became</a:t>
            </a:r>
            <a:r>
              <a:rPr lang="tr-TR" dirty="0" smtClean="0"/>
              <a:t> </a:t>
            </a:r>
            <a:r>
              <a:rPr lang="tr-TR" dirty="0" err="1" smtClean="0"/>
              <a:t>the</a:t>
            </a:r>
            <a:r>
              <a:rPr lang="tr-TR" dirty="0" smtClean="0"/>
              <a:t> </a:t>
            </a:r>
            <a:r>
              <a:rPr lang="tr-TR" dirty="0" err="1" smtClean="0"/>
              <a:t>center</a:t>
            </a:r>
            <a:r>
              <a:rPr lang="tr-TR" dirty="0" smtClean="0"/>
              <a:t> of </a:t>
            </a:r>
            <a:r>
              <a:rPr lang="tr-TR" dirty="0" err="1" smtClean="0"/>
              <a:t>knowledge</a:t>
            </a:r>
            <a:r>
              <a:rPr lang="tr-TR" dirty="0" smtClean="0"/>
              <a:t>, </a:t>
            </a:r>
            <a:r>
              <a:rPr lang="tr-TR" dirty="0" err="1" smtClean="0"/>
              <a:t>culture</a:t>
            </a:r>
            <a:r>
              <a:rPr lang="tr-TR" dirty="0" smtClean="0"/>
              <a:t> </a:t>
            </a:r>
            <a:r>
              <a:rPr lang="tr-TR" dirty="0" err="1" smtClean="0"/>
              <a:t>and</a:t>
            </a:r>
            <a:r>
              <a:rPr lang="tr-TR" dirty="0" smtClean="0"/>
              <a:t> </a:t>
            </a:r>
            <a:r>
              <a:rPr lang="tr-TR" dirty="0" err="1" smtClean="0"/>
              <a:t>civilization</a:t>
            </a:r>
            <a:r>
              <a:rPr lang="tr-TR" dirty="0" smtClean="0"/>
              <a:t> of </a:t>
            </a:r>
            <a:r>
              <a:rPr lang="tr-TR" dirty="0" err="1" smtClean="0"/>
              <a:t>Anatolia</a:t>
            </a:r>
            <a:r>
              <a:rPr lang="tr-TR" dirty="0" smtClean="0"/>
              <a:t> .</a:t>
            </a:r>
            <a:br>
              <a:rPr lang="tr-TR" dirty="0" smtClean="0"/>
            </a:br>
            <a:endParaRPr lang="tr-TR" dirty="0"/>
          </a:p>
        </p:txBody>
      </p:sp>
      <p:pic>
        <p:nvPicPr>
          <p:cNvPr id="7" name="6 İçerik Yer Tutucusu" descr="koonya.jpg"/>
          <p:cNvPicPr>
            <a:picLocks noGrp="1" noChangeAspect="1"/>
          </p:cNvPicPr>
          <p:nvPr>
            <p:ph idx="1"/>
          </p:nvPr>
        </p:nvPicPr>
        <p:blipFill>
          <a:blip r:embed="rId2" cstate="print"/>
          <a:stretch>
            <a:fillRect/>
          </a:stretch>
        </p:blipFill>
        <p:spPr>
          <a:xfrm>
            <a:off x="827584" y="2420888"/>
            <a:ext cx="7200800" cy="4232076"/>
          </a:xfrm>
        </p:spPr>
      </p:pic>
      <p:pic>
        <p:nvPicPr>
          <p:cNvPr id="4" name="3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rfin\Downloads\collage.jpgturk.jpg"/>
          <p:cNvPicPr>
            <a:picLocks noChangeAspect="1" noChangeArrowheads="1"/>
          </p:cNvPicPr>
          <p:nvPr/>
        </p:nvPicPr>
        <p:blipFill>
          <a:blip r:embed="rId2" cstate="print"/>
          <a:srcRect/>
          <a:stretch>
            <a:fillRect/>
          </a:stretch>
        </p:blipFill>
        <p:spPr bwMode="auto">
          <a:xfrm>
            <a:off x="1245870" y="0"/>
            <a:ext cx="6652260" cy="6858000"/>
          </a:xfrm>
          <a:prstGeom prst="rect">
            <a:avLst/>
          </a:prstGeom>
          <a:noFill/>
        </p:spPr>
      </p:pic>
      <p:pic>
        <p:nvPicPr>
          <p:cNvPr id="4" name="3 Resim" descr="Ekran Alıntısı2.PNG"/>
          <p:cNvPicPr>
            <a:picLocks noChangeAspect="1"/>
          </p:cNvPicPr>
          <p:nvPr/>
        </p:nvPicPr>
        <p:blipFill>
          <a:blip r:embed="rId3" cstate="print"/>
          <a:stretch>
            <a:fillRect/>
          </a:stretch>
        </p:blipFill>
        <p:spPr>
          <a:xfrm>
            <a:off x="8000840" y="6505526"/>
            <a:ext cx="1143160" cy="35247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71480"/>
            <a:ext cx="8229600" cy="4525963"/>
          </a:xfrm>
        </p:spPr>
        <p:txBody>
          <a:bodyPr/>
          <a:lstStyle/>
          <a:p>
            <a:endParaRPr lang="tr-TR" dirty="0" smtClean="0"/>
          </a:p>
          <a:p>
            <a:endParaRPr lang="tr-TR" dirty="0" smtClean="0"/>
          </a:p>
          <a:p>
            <a:pPr algn="ctr">
              <a:buNone/>
            </a:pPr>
            <a:r>
              <a:rPr lang="tr-TR" sz="6600" dirty="0" smtClean="0">
                <a:solidFill>
                  <a:srgbClr val="7030A0"/>
                </a:solidFill>
              </a:rPr>
              <a:t>THANKS FOR </a:t>
            </a:r>
            <a:r>
              <a:rPr lang="tr-TR" sz="6600" dirty="0" smtClean="0">
                <a:solidFill>
                  <a:srgbClr val="7030A0"/>
                </a:solidFill>
              </a:rPr>
              <a:t>YOUR ATTENTION</a:t>
            </a:r>
            <a:r>
              <a:rPr lang="tr-TR" sz="6600" dirty="0" smtClean="0">
                <a:solidFill>
                  <a:srgbClr val="7030A0"/>
                </a:solidFill>
              </a:rPr>
              <a:t>!</a:t>
            </a:r>
            <a:endParaRPr lang="tr-TR" sz="6600" dirty="0">
              <a:solidFill>
                <a:srgbClr val="7030A0"/>
              </a:solidFill>
            </a:endParaRPr>
          </a:p>
        </p:txBody>
      </p:sp>
      <p:pic>
        <p:nvPicPr>
          <p:cNvPr id="4" name="3 Resim" descr="Ekran Alıntısı2.PNG"/>
          <p:cNvPicPr>
            <a:picLocks noChangeAspect="1"/>
          </p:cNvPicPr>
          <p:nvPr/>
        </p:nvPicPr>
        <p:blipFill>
          <a:blip r:embed="rId2" cstate="print"/>
          <a:stretch>
            <a:fillRect/>
          </a:stretch>
        </p:blipFill>
        <p:spPr>
          <a:xfrm>
            <a:off x="7524328" y="6165304"/>
            <a:ext cx="1143160" cy="3524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 </a:t>
            </a:r>
            <a:r>
              <a:rPr lang="tr-TR" b="1" dirty="0" err="1" smtClean="0"/>
              <a:t>The</a:t>
            </a:r>
            <a:r>
              <a:rPr lang="tr-TR" b="1" dirty="0" smtClean="0"/>
              <a:t> </a:t>
            </a:r>
            <a:r>
              <a:rPr lang="tr-TR" b="1" dirty="0" err="1" smtClean="0"/>
              <a:t>Republic</a:t>
            </a:r>
            <a:r>
              <a:rPr lang="tr-TR" b="1" dirty="0" smtClean="0"/>
              <a:t> of </a:t>
            </a:r>
            <a:r>
              <a:rPr lang="tr-TR" b="1" dirty="0" err="1" smtClean="0"/>
              <a:t>Turkey</a:t>
            </a:r>
            <a:r>
              <a:rPr lang="tr-TR" b="1" dirty="0" smtClean="0"/>
              <a:t> </a:t>
            </a:r>
          </a:p>
          <a:p>
            <a:r>
              <a:rPr lang="tr-TR" dirty="0" err="1" smtClean="0"/>
              <a:t>located</a:t>
            </a:r>
            <a:r>
              <a:rPr lang="tr-TR" dirty="0" smtClean="0"/>
              <a:t> in </a:t>
            </a:r>
            <a:r>
              <a:rPr lang="tr-TR" dirty="0" err="1" smtClean="0"/>
              <a:t>the</a:t>
            </a:r>
            <a:r>
              <a:rPr lang="tr-TR" dirty="0" smtClean="0"/>
              <a:t> </a:t>
            </a:r>
            <a:r>
              <a:rPr lang="tr-TR" dirty="0" err="1" smtClean="0"/>
              <a:t>northern</a:t>
            </a:r>
            <a:r>
              <a:rPr lang="tr-TR" dirty="0" smtClean="0"/>
              <a:t> </a:t>
            </a:r>
            <a:r>
              <a:rPr lang="tr-TR" dirty="0" err="1" smtClean="0"/>
              <a:t>hemisphere</a:t>
            </a:r>
            <a:endParaRPr lang="tr-TR" dirty="0" smtClean="0"/>
          </a:p>
          <a:p>
            <a:r>
              <a:rPr lang="tr-TR" dirty="0" err="1" smtClean="0"/>
              <a:t>forming</a:t>
            </a:r>
            <a:r>
              <a:rPr lang="tr-TR" dirty="0" smtClean="0"/>
              <a:t> </a:t>
            </a:r>
            <a:r>
              <a:rPr lang="tr-TR" dirty="0" err="1" smtClean="0"/>
              <a:t>the</a:t>
            </a:r>
            <a:r>
              <a:rPr lang="tr-TR" dirty="0" smtClean="0"/>
              <a:t> </a:t>
            </a:r>
            <a:r>
              <a:rPr lang="tr-TR" dirty="0" err="1" smtClean="0"/>
              <a:t>transition</a:t>
            </a:r>
            <a:r>
              <a:rPr lang="tr-TR" dirty="0" smtClean="0"/>
              <a:t> </a:t>
            </a:r>
            <a:r>
              <a:rPr lang="tr-TR" dirty="0" err="1" smtClean="0"/>
              <a:t>point</a:t>
            </a:r>
            <a:r>
              <a:rPr lang="tr-TR" dirty="0" smtClean="0"/>
              <a:t> </a:t>
            </a:r>
            <a:r>
              <a:rPr lang="tr-TR" dirty="0" err="1" smtClean="0"/>
              <a:t>between</a:t>
            </a:r>
            <a:r>
              <a:rPr lang="tr-TR" dirty="0" smtClean="0"/>
              <a:t> </a:t>
            </a:r>
            <a:r>
              <a:rPr lang="tr-TR" dirty="0" err="1" smtClean="0"/>
              <a:t>Asia</a:t>
            </a:r>
            <a:r>
              <a:rPr lang="tr-TR" dirty="0" smtClean="0"/>
              <a:t> </a:t>
            </a:r>
            <a:r>
              <a:rPr lang="tr-TR" dirty="0" err="1" smtClean="0"/>
              <a:t>and</a:t>
            </a:r>
            <a:r>
              <a:rPr lang="tr-TR" dirty="0" smtClean="0"/>
              <a:t> </a:t>
            </a:r>
            <a:r>
              <a:rPr lang="tr-TR" dirty="0" err="1" smtClean="0"/>
              <a:t>Europe</a:t>
            </a:r>
            <a:r>
              <a:rPr lang="tr-TR" dirty="0" smtClean="0"/>
              <a:t> </a:t>
            </a:r>
          </a:p>
          <a:p>
            <a:r>
              <a:rPr lang="tr-TR" dirty="0" err="1" smtClean="0"/>
              <a:t>surrounded</a:t>
            </a:r>
            <a:r>
              <a:rPr lang="tr-TR" dirty="0" smtClean="0"/>
              <a:t> </a:t>
            </a:r>
            <a:r>
              <a:rPr lang="tr-TR" dirty="0" err="1" smtClean="0"/>
              <a:t>by</a:t>
            </a:r>
            <a:r>
              <a:rPr lang="tr-TR" dirty="0" smtClean="0"/>
              <a:t> </a:t>
            </a:r>
            <a:r>
              <a:rPr lang="tr-TR" dirty="0" err="1" smtClean="0"/>
              <a:t>sea</a:t>
            </a:r>
            <a:r>
              <a:rPr lang="tr-TR" dirty="0" smtClean="0"/>
              <a:t> on </a:t>
            </a:r>
            <a:r>
              <a:rPr lang="tr-TR" dirty="0" err="1" smtClean="0"/>
              <a:t>three</a:t>
            </a:r>
            <a:r>
              <a:rPr lang="tr-TR" dirty="0" smtClean="0"/>
              <a:t> </a:t>
            </a:r>
            <a:r>
              <a:rPr lang="tr-TR" dirty="0" err="1" smtClean="0"/>
              <a:t>sides</a:t>
            </a:r>
            <a:endParaRPr lang="tr-TR" dirty="0" smtClean="0"/>
          </a:p>
          <a:p>
            <a:r>
              <a:rPr lang="tr-TR" dirty="0" err="1" smtClean="0"/>
              <a:t>Neighbour</a:t>
            </a:r>
            <a:r>
              <a:rPr lang="tr-TR" dirty="0" smtClean="0"/>
              <a:t> </a:t>
            </a:r>
            <a:r>
              <a:rPr lang="tr-TR" dirty="0" err="1" smtClean="0"/>
              <a:t>to</a:t>
            </a:r>
            <a:r>
              <a:rPr lang="tr-TR" dirty="0" smtClean="0"/>
              <a:t> Georgia, </a:t>
            </a:r>
            <a:r>
              <a:rPr lang="tr-TR" dirty="0" err="1" smtClean="0"/>
              <a:t>Bulgaria</a:t>
            </a:r>
            <a:r>
              <a:rPr lang="tr-TR" dirty="0" smtClean="0"/>
              <a:t>, </a:t>
            </a:r>
            <a:r>
              <a:rPr lang="tr-TR" dirty="0" err="1" smtClean="0"/>
              <a:t>Armenia</a:t>
            </a:r>
            <a:r>
              <a:rPr lang="tr-TR" dirty="0" smtClean="0"/>
              <a:t>, </a:t>
            </a:r>
            <a:r>
              <a:rPr lang="tr-TR" dirty="0" err="1" smtClean="0"/>
              <a:t>Azerbaijan</a:t>
            </a:r>
            <a:r>
              <a:rPr lang="tr-TR" dirty="0" smtClean="0"/>
              <a:t>, Iran, </a:t>
            </a:r>
            <a:r>
              <a:rPr lang="tr-TR" dirty="0" err="1" smtClean="0"/>
              <a:t>Iraq</a:t>
            </a:r>
            <a:r>
              <a:rPr lang="tr-TR" dirty="0" smtClean="0"/>
              <a:t> </a:t>
            </a:r>
            <a:r>
              <a:rPr lang="tr-TR" dirty="0" err="1" smtClean="0"/>
              <a:t>and</a:t>
            </a:r>
            <a:r>
              <a:rPr lang="tr-TR" dirty="0" smtClean="0"/>
              <a:t> </a:t>
            </a:r>
            <a:r>
              <a:rPr lang="tr-TR" dirty="0" err="1" smtClean="0"/>
              <a:t>Syria</a:t>
            </a:r>
            <a:r>
              <a:rPr lang="tr-TR" dirty="0" smtClean="0"/>
              <a:t>.  </a:t>
            </a:r>
          </a:p>
          <a:p>
            <a:endParaRPr lang="tr-TR" dirty="0"/>
          </a:p>
        </p:txBody>
      </p:sp>
      <p:pic>
        <p:nvPicPr>
          <p:cNvPr id="4" name="3 Resim" descr="Ekran Alıntısı2.PNG"/>
          <p:cNvPicPr>
            <a:picLocks noChangeAspect="1"/>
          </p:cNvPicPr>
          <p:nvPr/>
        </p:nvPicPr>
        <p:blipFill>
          <a:blip r:embed="rId2" cstate="print"/>
          <a:stretch>
            <a:fillRect/>
          </a:stretch>
        </p:blipFill>
        <p:spPr>
          <a:xfrm>
            <a:off x="7524328" y="6237312"/>
            <a:ext cx="1143160" cy="352474"/>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en-US" dirty="0" smtClean="0"/>
              <a:t>The founder of </a:t>
            </a:r>
            <a:r>
              <a:rPr lang="en-US" dirty="0" err="1" smtClean="0"/>
              <a:t>Tur</a:t>
            </a:r>
            <a:r>
              <a:rPr lang="tr-TR" dirty="0" err="1" smtClean="0"/>
              <a:t>kish</a:t>
            </a:r>
            <a:r>
              <a:rPr lang="tr-TR" dirty="0" smtClean="0"/>
              <a:t> </a:t>
            </a:r>
            <a:r>
              <a:rPr lang="tr-TR" dirty="0" err="1" smtClean="0"/>
              <a:t>Republic</a:t>
            </a:r>
            <a:r>
              <a:rPr lang="tr-TR" dirty="0" smtClean="0"/>
              <a:t> is</a:t>
            </a:r>
            <a:r>
              <a:rPr lang="en-US" dirty="0" smtClean="0"/>
              <a:t> </a:t>
            </a:r>
            <a:r>
              <a:rPr lang="en-US" b="1" dirty="0" smtClean="0"/>
              <a:t>Mustafa </a:t>
            </a:r>
            <a:r>
              <a:rPr lang="en-US" b="1" dirty="0" err="1" smtClean="0"/>
              <a:t>Kemal</a:t>
            </a:r>
            <a:r>
              <a:rPr lang="en-US" b="1" dirty="0" smtClean="0"/>
              <a:t> </a:t>
            </a:r>
            <a:r>
              <a:rPr lang="en-US" b="1" dirty="0" err="1" smtClean="0"/>
              <a:t>Atatürk</a:t>
            </a:r>
            <a:r>
              <a:rPr lang="en-US" b="1" dirty="0" smtClean="0"/>
              <a:t>.</a:t>
            </a:r>
            <a:endParaRPr lang="tr-TR" b="1" dirty="0"/>
          </a:p>
        </p:txBody>
      </p:sp>
      <p:pic>
        <p:nvPicPr>
          <p:cNvPr id="6" name="5 İçerik Yer Tutucusu" descr="ATATURK.jpg"/>
          <p:cNvPicPr>
            <a:picLocks noGrp="1" noChangeAspect="1"/>
          </p:cNvPicPr>
          <p:nvPr>
            <p:ph idx="1"/>
          </p:nvPr>
        </p:nvPicPr>
        <p:blipFill>
          <a:blip r:embed="rId2" cstate="print"/>
          <a:stretch>
            <a:fillRect/>
          </a:stretch>
        </p:blipFill>
        <p:spPr>
          <a:xfrm>
            <a:off x="2982548" y="1600200"/>
            <a:ext cx="3178903" cy="4525963"/>
          </a:xfr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The</a:t>
            </a:r>
            <a:r>
              <a:rPr lang="tr-TR" dirty="0" smtClean="0"/>
              <a:t> </a:t>
            </a:r>
            <a:r>
              <a:rPr lang="tr-TR" dirty="0" err="1" smtClean="0"/>
              <a:t>Capital</a:t>
            </a:r>
            <a:r>
              <a:rPr lang="tr-TR" dirty="0" smtClean="0"/>
              <a:t> </a:t>
            </a:r>
            <a:r>
              <a:rPr lang="tr-TR" dirty="0" err="1" smtClean="0"/>
              <a:t>City</a:t>
            </a:r>
            <a:r>
              <a:rPr lang="tr-TR" dirty="0" smtClean="0"/>
              <a:t> of </a:t>
            </a:r>
            <a:r>
              <a:rPr lang="tr-TR" dirty="0" err="1" smtClean="0"/>
              <a:t>Turkey</a:t>
            </a:r>
            <a:r>
              <a:rPr lang="tr-TR" dirty="0" smtClean="0"/>
              <a:t> is</a:t>
            </a:r>
            <a:br>
              <a:rPr lang="tr-TR" dirty="0" smtClean="0"/>
            </a:br>
            <a:r>
              <a:rPr lang="tr-TR" dirty="0" smtClean="0"/>
              <a:t> </a:t>
            </a:r>
            <a:r>
              <a:rPr lang="tr-TR" b="1" dirty="0" smtClean="0"/>
              <a:t>Ankara.</a:t>
            </a:r>
            <a:endParaRPr lang="tr-TR" b="1" dirty="0"/>
          </a:p>
        </p:txBody>
      </p:sp>
      <p:pic>
        <p:nvPicPr>
          <p:cNvPr id="4" name="3 İçerik Yer Tutucusu" descr="2000px-Ankara_in_Turkey.svg (1).jpg"/>
          <p:cNvPicPr>
            <a:picLocks noGrp="1" noChangeAspect="1"/>
          </p:cNvPicPr>
          <p:nvPr>
            <p:ph idx="1"/>
          </p:nvPr>
        </p:nvPicPr>
        <p:blipFill>
          <a:blip r:embed="rId2" cstate="print"/>
          <a:stretch>
            <a:fillRect/>
          </a:stretch>
        </p:blipFill>
        <p:spPr>
          <a:xfrm>
            <a:off x="251520" y="1772816"/>
            <a:ext cx="8712968" cy="3888432"/>
          </a:xfr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lstStyle/>
          <a:p>
            <a:pPr>
              <a:buNone/>
            </a:pPr>
            <a:r>
              <a:rPr lang="tr-TR" b="1" i="1" dirty="0" smtClean="0"/>
              <a:t>  </a:t>
            </a:r>
            <a:r>
              <a:rPr lang="tr-TR" b="1" i="1" dirty="0" err="1" smtClean="0"/>
              <a:t>Turkish</a:t>
            </a:r>
            <a:r>
              <a:rPr lang="tr-TR" b="1" i="1" dirty="0" smtClean="0"/>
              <a:t> </a:t>
            </a:r>
            <a:r>
              <a:rPr lang="tr-TR" b="1" i="1" dirty="0" err="1" smtClean="0"/>
              <a:t>Repuclis</a:t>
            </a:r>
            <a:r>
              <a:rPr lang="tr-TR" b="1" i="1" dirty="0" smtClean="0"/>
              <a:t> is </a:t>
            </a:r>
            <a:r>
              <a:rPr lang="tr-TR" b="1" i="1" dirty="0" err="1" smtClean="0"/>
              <a:t>the</a:t>
            </a:r>
            <a:r>
              <a:rPr lang="tr-TR" b="1" i="1" dirty="0" smtClean="0"/>
              <a:t> </a:t>
            </a:r>
            <a:r>
              <a:rPr lang="tr-TR" b="1" i="1" dirty="0" err="1" smtClean="0"/>
              <a:t>member</a:t>
            </a:r>
            <a:r>
              <a:rPr lang="tr-TR" b="1" i="1" dirty="0" smtClean="0"/>
              <a:t> of</a:t>
            </a:r>
          </a:p>
          <a:p>
            <a:r>
              <a:rPr lang="tr-TR" i="1" dirty="0" err="1" smtClean="0"/>
              <a:t>the</a:t>
            </a:r>
            <a:r>
              <a:rPr lang="tr-TR" i="1" dirty="0" smtClean="0"/>
              <a:t> United </a:t>
            </a:r>
            <a:r>
              <a:rPr lang="tr-TR" i="1" dirty="0" err="1" smtClean="0"/>
              <a:t>Nations</a:t>
            </a:r>
            <a:r>
              <a:rPr lang="tr-TR" dirty="0" smtClean="0"/>
              <a:t>, </a:t>
            </a:r>
          </a:p>
          <a:p>
            <a:r>
              <a:rPr lang="tr-TR" i="1" dirty="0" smtClean="0"/>
              <a:t>NATO</a:t>
            </a:r>
            <a:r>
              <a:rPr lang="tr-TR" dirty="0" smtClean="0"/>
              <a:t>,</a:t>
            </a:r>
          </a:p>
          <a:p>
            <a:r>
              <a:rPr lang="tr-TR" dirty="0" err="1" smtClean="0"/>
              <a:t>the</a:t>
            </a:r>
            <a:r>
              <a:rPr lang="tr-TR" dirty="0" smtClean="0"/>
              <a:t> </a:t>
            </a:r>
            <a:r>
              <a:rPr lang="tr-TR" i="1" dirty="0" err="1" smtClean="0"/>
              <a:t>Organization</a:t>
            </a:r>
            <a:r>
              <a:rPr lang="tr-TR" i="1" dirty="0" smtClean="0"/>
              <a:t> of </a:t>
            </a:r>
            <a:r>
              <a:rPr lang="tr-TR" i="1" dirty="0" err="1" smtClean="0"/>
              <a:t>the</a:t>
            </a:r>
            <a:r>
              <a:rPr lang="tr-TR" i="1" dirty="0" smtClean="0"/>
              <a:t> </a:t>
            </a:r>
            <a:r>
              <a:rPr lang="tr-TR" i="1" dirty="0" err="1" smtClean="0"/>
              <a:t>Islamic</a:t>
            </a:r>
            <a:r>
              <a:rPr lang="tr-TR" i="1" dirty="0" smtClean="0"/>
              <a:t> </a:t>
            </a:r>
            <a:r>
              <a:rPr lang="tr-TR" i="1" dirty="0" err="1" smtClean="0"/>
              <a:t>Conference</a:t>
            </a:r>
            <a:r>
              <a:rPr lang="tr-TR" dirty="0" smtClean="0"/>
              <a:t>,</a:t>
            </a:r>
          </a:p>
          <a:p>
            <a:r>
              <a:rPr lang="tr-TR" dirty="0" smtClean="0"/>
              <a:t> </a:t>
            </a:r>
            <a:r>
              <a:rPr lang="tr-TR" dirty="0" err="1" smtClean="0"/>
              <a:t>the</a:t>
            </a:r>
            <a:r>
              <a:rPr lang="tr-TR" dirty="0" smtClean="0"/>
              <a:t> </a:t>
            </a:r>
            <a:r>
              <a:rPr lang="tr-TR" i="1" dirty="0" err="1" smtClean="0"/>
              <a:t>Council</a:t>
            </a:r>
            <a:r>
              <a:rPr lang="tr-TR" i="1" dirty="0" smtClean="0"/>
              <a:t> of </a:t>
            </a:r>
            <a:r>
              <a:rPr lang="tr-TR" i="1" dirty="0" err="1" smtClean="0"/>
              <a:t>Europe</a:t>
            </a:r>
            <a:r>
              <a:rPr lang="tr-TR" dirty="0" smtClean="0"/>
              <a:t>.</a:t>
            </a:r>
          </a:p>
          <a:p>
            <a:endParaRPr lang="tr-TR" dirty="0"/>
          </a:p>
        </p:txBody>
      </p:sp>
      <p:pic>
        <p:nvPicPr>
          <p:cNvPr id="1026" name="Picture 2" descr="C:\Users\berfin\Downloads\NATO.gif"/>
          <p:cNvPicPr>
            <a:picLocks noChangeAspect="1" noChangeArrowheads="1"/>
          </p:cNvPicPr>
          <p:nvPr/>
        </p:nvPicPr>
        <p:blipFill>
          <a:blip r:embed="rId2" cstate="print"/>
          <a:srcRect/>
          <a:stretch>
            <a:fillRect/>
          </a:stretch>
        </p:blipFill>
        <p:spPr bwMode="auto">
          <a:xfrm>
            <a:off x="2123729" y="4149080"/>
            <a:ext cx="4032448" cy="2160240"/>
          </a:xfrm>
          <a:prstGeom prst="rect">
            <a:avLst/>
          </a:prstGeom>
          <a:noFill/>
        </p:spPr>
      </p:pic>
      <p:pic>
        <p:nvPicPr>
          <p:cNvPr id="4" name="3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26170"/>
          </a:xfrm>
        </p:spPr>
        <p:txBody>
          <a:bodyPr>
            <a:normAutofit fontScale="90000"/>
          </a:bodyPr>
          <a:lstStyle/>
          <a:p>
            <a:r>
              <a:rPr lang="tr-TR" dirty="0" smtClean="0"/>
              <a:t/>
            </a:r>
            <a:br>
              <a:rPr lang="tr-TR" dirty="0" smtClean="0"/>
            </a:br>
            <a:r>
              <a:rPr lang="tr-TR" dirty="0" err="1" smtClean="0"/>
              <a:t>The</a:t>
            </a:r>
            <a:r>
              <a:rPr lang="tr-TR" dirty="0" smtClean="0"/>
              <a:t> </a:t>
            </a:r>
            <a:r>
              <a:rPr lang="tr-TR" dirty="0" err="1" smtClean="0"/>
              <a:t>beauties</a:t>
            </a:r>
            <a:r>
              <a:rPr lang="tr-TR" dirty="0" smtClean="0"/>
              <a:t> </a:t>
            </a:r>
            <a:r>
              <a:rPr lang="tr-TR" dirty="0" err="1" smtClean="0"/>
              <a:t>from</a:t>
            </a:r>
            <a:r>
              <a:rPr lang="tr-TR" dirty="0" smtClean="0"/>
              <a:t> </a:t>
            </a:r>
            <a:r>
              <a:rPr lang="tr-TR" dirty="0" err="1" smtClean="0"/>
              <a:t>Turkey</a:t>
            </a:r>
            <a:r>
              <a:rPr lang="tr-TR" dirty="0" smtClean="0"/>
              <a:t/>
            </a:r>
            <a:br>
              <a:rPr lang="tr-TR" dirty="0" smtClean="0"/>
            </a:br>
            <a:r>
              <a:rPr lang="tr-TR" dirty="0" err="1" smtClean="0"/>
              <a:t>Istanbul</a:t>
            </a:r>
            <a:r>
              <a:rPr lang="tr-TR" dirty="0" smtClean="0"/>
              <a:t> </a:t>
            </a:r>
            <a:br>
              <a:rPr lang="tr-TR" dirty="0" smtClean="0"/>
            </a:br>
            <a:endParaRPr lang="tr-TR" dirty="0"/>
          </a:p>
        </p:txBody>
      </p:sp>
      <p:pic>
        <p:nvPicPr>
          <p:cNvPr id="4" name="3 İçerik Yer Tutucusu" descr="istanbul1.jpg"/>
          <p:cNvPicPr>
            <a:picLocks noGrp="1" noChangeAspect="1"/>
          </p:cNvPicPr>
          <p:nvPr>
            <p:ph idx="1"/>
          </p:nvPr>
        </p:nvPicPr>
        <p:blipFill>
          <a:blip r:embed="rId2" cstate="print"/>
          <a:stretch>
            <a:fillRect/>
          </a:stretch>
        </p:blipFill>
        <p:spPr>
          <a:xfrm>
            <a:off x="1331640" y="1601416"/>
            <a:ext cx="6192688" cy="5256584"/>
          </a:xfr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74638"/>
            <a:ext cx="8291264" cy="1714202"/>
          </a:xfrm>
        </p:spPr>
        <p:txBody>
          <a:bodyPr>
            <a:normAutofit fontScale="90000"/>
          </a:bodyPr>
          <a:lstStyle/>
          <a:p>
            <a:r>
              <a:rPr lang="tr-TR" dirty="0" smtClean="0"/>
              <a:t>Safranbolu (Karabük)</a:t>
            </a:r>
            <a:br>
              <a:rPr lang="tr-TR" dirty="0" smtClean="0"/>
            </a:br>
            <a:r>
              <a:rPr lang="tr-TR" dirty="0"/>
              <a:t/>
            </a:r>
            <a:br>
              <a:rPr lang="tr-TR" dirty="0"/>
            </a:br>
            <a:endParaRPr lang="tr-TR" dirty="0"/>
          </a:p>
        </p:txBody>
      </p:sp>
      <p:pic>
        <p:nvPicPr>
          <p:cNvPr id="4" name="3 İçerik Yer Tutucusu" descr="2-safranbolu.jpg"/>
          <p:cNvPicPr>
            <a:picLocks noGrp="1" noChangeAspect="1"/>
          </p:cNvPicPr>
          <p:nvPr>
            <p:ph idx="1"/>
          </p:nvPr>
        </p:nvPicPr>
        <p:blipFill>
          <a:blip r:embed="rId2" cstate="print"/>
          <a:stretch>
            <a:fillRect/>
          </a:stretch>
        </p:blipFill>
        <p:spPr>
          <a:xfrm>
            <a:off x="1555992" y="1340769"/>
            <a:ext cx="6032016" cy="4536504"/>
          </a:xfr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Mount</a:t>
            </a:r>
            <a:r>
              <a:rPr lang="tr-TR" dirty="0" smtClean="0"/>
              <a:t> nemrut ( Adıyaman- Kahta)</a:t>
            </a:r>
            <a:br>
              <a:rPr lang="tr-TR" dirty="0" smtClean="0"/>
            </a:br>
            <a:endParaRPr lang="tr-TR" dirty="0"/>
          </a:p>
        </p:txBody>
      </p:sp>
      <p:pic>
        <p:nvPicPr>
          <p:cNvPr id="4" name="3 İçerik Yer Tutucusu" descr="nemrut_4.jpg"/>
          <p:cNvPicPr>
            <a:picLocks noGrp="1" noChangeAspect="1"/>
          </p:cNvPicPr>
          <p:nvPr>
            <p:ph idx="1"/>
          </p:nvPr>
        </p:nvPicPr>
        <p:blipFill>
          <a:blip r:embed="rId2" cstate="print"/>
          <a:stretch>
            <a:fillRect/>
          </a:stretch>
        </p:blipFill>
        <p:spPr>
          <a:xfrm>
            <a:off x="1331640" y="1196752"/>
            <a:ext cx="6139110" cy="4792649"/>
          </a:xfrm>
        </p:spPr>
      </p:pic>
      <p:pic>
        <p:nvPicPr>
          <p:cNvPr id="5" name="4 Resim" descr="Ekran Alıntısı2.PNG"/>
          <p:cNvPicPr>
            <a:picLocks noChangeAspect="1"/>
          </p:cNvPicPr>
          <p:nvPr/>
        </p:nvPicPr>
        <p:blipFill>
          <a:blip r:embed="rId3" cstate="print"/>
          <a:stretch>
            <a:fillRect/>
          </a:stretch>
        </p:blipFill>
        <p:spPr>
          <a:xfrm>
            <a:off x="7524328" y="6237312"/>
            <a:ext cx="1143160" cy="35247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279</Words>
  <Application>Microsoft Office PowerPoint</Application>
  <PresentationFormat>Ekran Gösterisi (4:3)</PresentationFormat>
  <Paragraphs>34</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    DESCRIPTION OF OUR HOMETOWN   “Let`s Break The Ice With School”  HADIM COK PROGRAMLI ANADOLU LISESI  HADIM,KONYA 2015</vt:lpstr>
      <vt:lpstr>Slayt 2</vt:lpstr>
      <vt:lpstr>Slayt 3</vt:lpstr>
      <vt:lpstr>The founder of Turkish Republic is Mustafa Kemal Atatürk.</vt:lpstr>
      <vt:lpstr>The Capital City of Turkey is  Ankara.</vt:lpstr>
      <vt:lpstr>Slayt 6</vt:lpstr>
      <vt:lpstr> The beauties from Turkey Istanbul  </vt:lpstr>
      <vt:lpstr>Safranbolu (Karabük)  </vt:lpstr>
      <vt:lpstr>Mount nemrut ( Adıyaman- Kahta) </vt:lpstr>
      <vt:lpstr> Xanthos-Letoon (Antalya-Muğla) </vt:lpstr>
      <vt:lpstr>Troy ( Çanakkale) </vt:lpstr>
      <vt:lpstr>Pamukkale- Hierapolis (Denizli)</vt:lpstr>
      <vt:lpstr>Goreme National Park and Cappadocia (Nevşehir) </vt:lpstr>
      <vt:lpstr>Capital city of tolerance:Konya</vt:lpstr>
      <vt:lpstr>Slayt 15</vt:lpstr>
      <vt:lpstr>The Tomb Of Mevlana : </vt:lpstr>
      <vt:lpstr>Alaeddin Hill and Mosque: </vt:lpstr>
      <vt:lpstr>Aya-Elena Church : </vt:lpstr>
      <vt:lpstr>Konya was the capital city of Turks for 211 years.It became the center of knowledge, culture and civilization of Anatolia . </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berfin</dc:creator>
  <cp:lastModifiedBy>NESLIHAN</cp:lastModifiedBy>
  <cp:revision>19</cp:revision>
  <dcterms:created xsi:type="dcterms:W3CDTF">2015-03-12T08:55:29Z</dcterms:created>
  <dcterms:modified xsi:type="dcterms:W3CDTF">2015-03-17T13:37:31Z</dcterms:modified>
</cp:coreProperties>
</file>